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2"/>
  </p:notesMasterIdLst>
  <p:handoutMasterIdLst>
    <p:handoutMasterId r:id="rId13"/>
  </p:handoutMasterIdLst>
  <p:sldIdLst>
    <p:sldId id="347" r:id="rId2"/>
    <p:sldId id="339" r:id="rId3"/>
    <p:sldId id="349" r:id="rId4"/>
    <p:sldId id="348" r:id="rId5"/>
    <p:sldId id="342" r:id="rId6"/>
    <p:sldId id="350" r:id="rId7"/>
    <p:sldId id="351" r:id="rId8"/>
    <p:sldId id="352" r:id="rId9"/>
    <p:sldId id="341" r:id="rId10"/>
    <p:sldId id="34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93" autoAdjust="0"/>
    <p:restoredTop sz="86400" autoAdjust="0"/>
  </p:normalViewPr>
  <p:slideViewPr>
    <p:cSldViewPr>
      <p:cViewPr varScale="1">
        <p:scale>
          <a:sx n="60" d="100"/>
          <a:sy n="60" d="100"/>
        </p:scale>
        <p:origin x="117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7177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9324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0727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894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4.3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4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Double Cross-Validation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0232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(reverse the roles of the training and holdout samples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/>
              <a:t>Fitting to </a:t>
            </a:r>
            <a:r>
              <a:rPr lang="en-US" dirty="0" err="1"/>
              <a:t>KidsHoldoutA</a:t>
            </a:r>
            <a:r>
              <a:rPr lang="en-US" dirty="0"/>
              <a:t> data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11" name="Picture 2" descr="An equation reads log Wt hat equals 3.142 plus or minus 0.00191 times Ht plus 0.00071 times Age minus 0.0137 times Sex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700" y="2571750"/>
            <a:ext cx="83439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3429000"/>
            <a:ext cx="8673738" cy="157124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New </a:t>
            </a:r>
            <a:r>
              <a:rPr lang="en-US" dirty="0" smtClean="0"/>
              <a:t>training </a:t>
            </a:r>
            <a:r>
              <a:rPr lang="en-US" i="1" dirty="0" smtClean="0"/>
              <a:t>R</a:t>
            </a:r>
            <a:r>
              <a:rPr lang="en-US" baseline="30000" dirty="0" smtClean="0"/>
              <a:t>2 </a:t>
            </a:r>
            <a:r>
              <a:rPr lang="en-US" dirty="0" smtClean="0"/>
              <a:t>= 0.853</a:t>
            </a:r>
          </a:p>
          <a:p>
            <a:pPr marL="0" indent="0">
              <a:buNone/>
            </a:pPr>
            <a:r>
              <a:rPr lang="en-US" dirty="0"/>
              <a:t>New cross-validation  </a:t>
            </a:r>
            <a:r>
              <a:rPr lang="en-US" i="1" dirty="0" smtClean="0"/>
              <a:t>R</a:t>
            </a:r>
            <a:r>
              <a:rPr lang="en-US" baseline="30000" dirty="0" smtClean="0"/>
              <a:t>2 </a:t>
            </a:r>
            <a:r>
              <a:rPr lang="en-US" dirty="0" smtClean="0"/>
              <a:t>= 0.8912</a:t>
            </a:r>
            <a:r>
              <a:rPr lang="en-US" baseline="30000" dirty="0" smtClean="0"/>
              <a:t>2 </a:t>
            </a:r>
            <a:r>
              <a:rPr lang="en-US" dirty="0" smtClean="0"/>
              <a:t>= 0.794</a:t>
            </a:r>
          </a:p>
          <a:p>
            <a:pPr marL="0" indent="512763">
              <a:buNone/>
            </a:pPr>
            <a:r>
              <a:rPr lang="en-US" i="1" dirty="0" smtClean="0"/>
              <a:t>Shrinkage</a:t>
            </a:r>
            <a:r>
              <a:rPr lang="en-US" dirty="0" smtClean="0"/>
              <a:t> = 0.853 − 0.794 = 0.059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8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4.3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Cross-validation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Cross-Validation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6" cy="4612407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b="1" dirty="0">
                <a:sym typeface="Symbol" panose="05050102010706020507" pitchFamily="18" charset="2"/>
              </a:rPr>
              <a:t>Concern: </a:t>
            </a:r>
            <a:r>
              <a:rPr lang="en-US" altLang="en-US" dirty="0">
                <a:sym typeface="Symbol" panose="05050102010706020507" pitchFamily="18" charset="2"/>
              </a:rPr>
              <a:t>A model may reflect the structure of a particular sample but not generalize well to the population.</a:t>
            </a:r>
            <a:br>
              <a:rPr lang="en-US" altLang="en-US" dirty="0">
                <a:sym typeface="Symbol" panose="05050102010706020507" pitchFamily="18" charset="2"/>
              </a:rPr>
            </a:br>
            <a:endParaRPr lang="en-US" altLang="en-US" dirty="0" smtClean="0">
              <a:sym typeface="Symbol" panose="05050102010706020507" pitchFamily="18" charset="2"/>
            </a:endParaRP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b="1" dirty="0" smtClean="0">
                <a:sym typeface="Symbol" panose="05050102010706020507" pitchFamily="18" charset="2"/>
              </a:rPr>
              <a:t>Remedy</a:t>
            </a:r>
            <a:r>
              <a:rPr lang="en-US" altLang="en-US" b="1" dirty="0">
                <a:sym typeface="Symbol" panose="05050102010706020507" pitchFamily="18" charset="2"/>
              </a:rPr>
              <a:t>: </a:t>
            </a:r>
            <a:r>
              <a:rPr lang="en-US" altLang="en-US" dirty="0">
                <a:sym typeface="Symbol" panose="05050102010706020507" pitchFamily="18" charset="2"/>
              </a:rPr>
              <a:t>Split the original sample into two parts</a:t>
            </a:r>
            <a:r>
              <a:rPr lang="en-US" altLang="en-US" dirty="0" smtClean="0">
                <a:sym typeface="Symbol" panose="05050102010706020507" pitchFamily="18" charset="2"/>
              </a:rPr>
              <a:t>:</a:t>
            </a:r>
          </a:p>
          <a:p>
            <a:pPr marL="514350" indent="463550">
              <a:spcBef>
                <a:spcPts val="624"/>
              </a:spcBef>
              <a:buFont typeface="+mj-lt"/>
              <a:buAutoNum type="alphaLcParenR"/>
            </a:pPr>
            <a:r>
              <a:rPr lang="en-US" altLang="en-US" dirty="0">
                <a:sym typeface="Symbol" panose="05050102010706020507" pitchFamily="18" charset="2"/>
              </a:rPr>
              <a:t>A “training” sample to build a </a:t>
            </a:r>
            <a:r>
              <a:rPr lang="en-US" altLang="en-US" dirty="0" smtClean="0">
                <a:sym typeface="Symbol" panose="05050102010706020507" pitchFamily="18" charset="2"/>
              </a:rPr>
              <a:t>model</a:t>
            </a:r>
          </a:p>
          <a:p>
            <a:pPr marL="514350" indent="463550">
              <a:spcBef>
                <a:spcPts val="624"/>
              </a:spcBef>
              <a:buFont typeface="+mj-lt"/>
              <a:buAutoNum type="alphaLcParenR"/>
            </a:pPr>
            <a:r>
              <a:rPr lang="en-US" altLang="en-US" dirty="0"/>
              <a:t>A “</a:t>
            </a:r>
            <a:r>
              <a:rPr lang="en-US" altLang="ja-JP" dirty="0"/>
              <a:t>holdout” sample to test the </a:t>
            </a:r>
            <a:r>
              <a:rPr lang="en-US" altLang="ja-JP" dirty="0" smtClean="0"/>
              <a:t>model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949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35092"/>
            <a:ext cx="9052560" cy="1257300"/>
          </a:xfrm>
        </p:spPr>
        <p:txBody>
          <a:bodyPr/>
          <a:lstStyle/>
          <a:p>
            <a:r>
              <a:rPr lang="en-US" dirty="0"/>
              <a:t>Example: </a:t>
            </a:r>
            <a:r>
              <a:rPr lang="en-US" dirty="0" err="1" smtClean="0"/>
              <a:t>AnthroKids</a:t>
            </a:r>
            <a:r>
              <a:rPr lang="en-US" dirty="0" smtClean="0"/>
              <a:t> (1 of 2)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47304" y="1407393"/>
            <a:ext cx="8515695" cy="1945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Data: measurements of a sample of 671 children</a:t>
            </a:r>
          </a:p>
          <a:p>
            <a:pPr marL="0" indent="0">
              <a:buNone/>
            </a:pPr>
            <a:r>
              <a:rPr lang="en-US" dirty="0"/>
              <a:t>Response: log⁡</a:t>
            </a:r>
            <a:r>
              <a:rPr lang="en-US" dirty="0" smtClean="0"/>
              <a:t>(</a:t>
            </a:r>
            <a:r>
              <a:rPr lang="en-US" i="1" dirty="0" err="1" smtClean="0"/>
              <a:t>Wt</a:t>
            </a:r>
            <a:r>
              <a:rPr lang="en-US" dirty="0" smtClean="0"/>
              <a:t>) (</a:t>
            </a:r>
            <a:r>
              <a:rPr lang="en-US" dirty="0"/>
              <a:t>due to curvature/</a:t>
            </a:r>
            <a:r>
              <a:rPr lang="en-US" dirty="0" err="1"/>
              <a:t>skeness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Training sample: first 336 cases  (</a:t>
            </a:r>
            <a:r>
              <a:rPr lang="en-US" dirty="0" err="1"/>
              <a:t>KidsTrainA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Holdout sample: case nos. 337–671 (</a:t>
            </a:r>
            <a:r>
              <a:rPr lang="en-US" dirty="0" err="1"/>
              <a:t>KidsHoldoutA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9" name="Object 8" descr="Model: log (Wt) equals beta subscript 0 plus beta subscript 1 times H t plus beta subscript 2 times Age plus beta subscript 3 times Sex plus epsilon.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799033"/>
              </p:ext>
            </p:extLst>
          </p:nvPr>
        </p:nvGraphicFramePr>
        <p:xfrm>
          <a:off x="364958" y="3815484"/>
          <a:ext cx="6692035" cy="1093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" name="Equation" r:id="rId4" imgW="2641320" imgH="431640" progId="Equation.DSMT4">
                  <p:embed/>
                </p:oleObj>
              </mc:Choice>
              <mc:Fallback>
                <p:oleObj name="Equation" r:id="rId4" imgW="26413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958" y="3815484"/>
                        <a:ext cx="6692035" cy="1093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1857762" y="5486400"/>
            <a:ext cx="5199877" cy="533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Note: This isn’t a “best” model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92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</a:t>
            </a:r>
            <a:r>
              <a:rPr lang="en-US" dirty="0" err="1" smtClean="0"/>
              <a:t>AnthroKids</a:t>
            </a:r>
            <a:r>
              <a:rPr lang="en-US" dirty="0" smtClean="0"/>
              <a:t> (2 of 2)</a:t>
            </a:r>
            <a:endParaRPr lang="en-US" dirty="0"/>
          </a:p>
        </p:txBody>
      </p:sp>
      <p:pic>
        <p:nvPicPr>
          <p:cNvPr id="14" name="Picture 3" descr="A set of instructions and a table are shown. A text reads, Prompt train equals read times c s v (file equals file. Choose ()) hash find Kids Train A.c s v&#10;Prompt train dollar log Wt equals log (train dollar Wt) hash log scale needed| curvature&#10;Prompt model Train equals lm (log Wt tilde Ht plus Age plus Sex, data equals train) hash fit model&#10;Prompt summary (model Train)&#10;The table titled coefficients is shown with 4 rows and 4 columns. The column headers read Estimate, Standard error, t value, Pr (Prompt absolute value of t)&#10;The data in the table are as follows:&#10;Row 1: (Intercept): Estimate, 3.1409936; Standard error, 0.1000240; t value, 31.402; Pr (Prompt absolute value of t), lesser than 2e minus 16 3 asterisks&#10;Row 2: (Ht): Estimate, 0.0018823; Standard error, 0.0001063; t value, 17.700; Pr (Prompt absolute value of t), lesser than 2e minus 16 3 asterisks&#10;Row 3: (Age): Estimate, 0.0003531; Standard error, 0.0005384; t value, 0.656; Pr (Prompt absolute value of t), 0.512&#10;Row 4: (Sex): Estimate, 0.0108879; Standard error, 0.0140010; t value, 0.778; Pr (Prompt absolute value of t), 0.437&#10;The row headers and the Estimate column is highlighted in a square and an arrow from the text use this on the holdout sample points to the highlighted texts. &#10;Text below the table reads, Residual standard error: 0.128 on 332 degrees of freedom&#10;Multiple R-squared: 0.7962, Adjusted R-squared: 0.7944&#10;F-statistic: 432.5 on 3 and 332 DF, p-value: lesser than 2.2e minus 16&#10;The text Residual standard error: 0.128 and Multiple R-squared: 0.7962 are highlighted in a circle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412093"/>
            <a:ext cx="7570750" cy="402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5562600"/>
            <a:ext cx="8673738" cy="6971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Keep these in mind . . 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72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the Training Model Work for the Holdout Sample</a:t>
            </a:r>
            <a:r>
              <a:rPr lang="en-US" dirty="0" smtClean="0"/>
              <a:t>? (1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947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Step 1. Compute predicted values for the holdout sample using the fitted prediction equation from the training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" name="Picture 2" descr="Two equations and  four command lines. An equation reads log wt hat equals 3.141 plus of minus 0.00188.ht plus 0.00353. Age Plus 0.0109. sex&#10;Three command lines read as follows: &#10;Prompt, hold our equals read. Csv (file equals file. Choose ()) hash tag find kids hold doubt A. Csv&#10;Prompt, log Wt Hat equals predict (model Train, holdout)&#10;Prompt, holdout dollar log WT equals log (hold out dollars Wt)&#10;A text reads Step 2. Compute the residuals for the holdout sample.&#10;Equation reads Residual equals log Wt minus log Wt hat&#10;A command line reads Prompt, Residual equals holdout dollar log WT minus log WT Hat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2514600"/>
            <a:ext cx="862965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13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the Training Model Work for the Holdout Sample</a:t>
            </a:r>
            <a:r>
              <a:rPr lang="en-US" dirty="0" smtClean="0"/>
              <a:t>? (2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935065" cy="540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Step 3. Compute mean and standard deviation of residuals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4" name="Object 3" descr="Is the mean near zero? Is std.dev near sigma hat subscript epsilon?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594050"/>
              </p:ext>
            </p:extLst>
          </p:nvPr>
        </p:nvGraphicFramePr>
        <p:xfrm>
          <a:off x="152400" y="2133600"/>
          <a:ext cx="7358062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5" name="Equation" r:id="rId4" imgW="3593880" imgH="241200" progId="Equation.DSMT4">
                  <p:embed/>
                </p:oleObj>
              </mc:Choice>
              <mc:Fallback>
                <p:oleObj name="Equation" r:id="rId4" imgW="35938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" y="2133600"/>
                        <a:ext cx="7358062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58" descr="Two instructions read, Prompt mean (Residual), [1] negative 0.02650593&#10;Prompt s d (Residual), [1] 0.1172629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2819400"/>
            <a:ext cx="28860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Object 8" descr="Recall that for the training data sigma hat subscript epsilon equals 0128.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982728"/>
              </p:ext>
            </p:extLst>
          </p:nvPr>
        </p:nvGraphicFramePr>
        <p:xfrm>
          <a:off x="255588" y="4419600"/>
          <a:ext cx="573563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6" name="Equation" r:id="rId7" imgW="2806560" imgH="241200" progId="Equation.DSMT4">
                  <p:embed/>
                </p:oleObj>
              </mc:Choice>
              <mc:Fallback>
                <p:oleObj name="Equation" r:id="rId7" imgW="2806560" imgH="241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8" y="4419600"/>
                        <a:ext cx="5735637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9"/>
          <p:cNvSpPr>
            <a:spLocks noGrp="1"/>
          </p:cNvSpPr>
          <p:nvPr>
            <p:ph type="body" sz="quarter" idx="10"/>
          </p:nvPr>
        </p:nvSpPr>
        <p:spPr>
          <a:xfrm>
            <a:off x="152400" y="4941666"/>
            <a:ext cx="8673738" cy="13067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i="1" dirty="0"/>
              <a:t>This is </a:t>
            </a:r>
            <a:r>
              <a:rPr lang="en-US" i="1" dirty="0" smtClean="0"/>
              <a:t>good. Mean </a:t>
            </a:r>
            <a:r>
              <a:rPr lang="en-US" i="1" dirty="0"/>
              <a:t>residual for holdouts is near zero, and standard deviation of residuals is near (in fact slightly better than) the training model</a:t>
            </a:r>
            <a:r>
              <a:rPr lang="en-US" i="1" dirty="0" smtClean="0"/>
              <a:t>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620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the Training Model Work for the Holdout Sample? </a:t>
            </a:r>
            <a:r>
              <a:rPr lang="en-US" dirty="0" smtClean="0"/>
              <a:t>(3 </a:t>
            </a:r>
            <a:r>
              <a:rPr lang="en-US" dirty="0"/>
              <a:t>of </a:t>
            </a:r>
            <a:r>
              <a:rPr lang="en-US" dirty="0" smtClean="0"/>
              <a:t>3)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824686" cy="1328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Step 4. Compute the correlation between predicted and actual response values for the </a:t>
            </a:r>
            <a:r>
              <a:rPr lang="en-US" b="1" i="1" dirty="0">
                <a:solidFill>
                  <a:srgbClr val="000000"/>
                </a:solidFill>
              </a:rPr>
              <a:t>holdout</a:t>
            </a:r>
            <a:r>
              <a:rPr lang="en-US" dirty="0">
                <a:solidFill>
                  <a:srgbClr val="000000"/>
                </a:solidFill>
              </a:rPr>
              <a:t> sample. This is known as the </a:t>
            </a:r>
            <a:r>
              <a:rPr lang="en-US" i="1" dirty="0">
                <a:solidFill>
                  <a:srgbClr val="000000"/>
                </a:solidFill>
              </a:rPr>
              <a:t>cross-validation correlation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" name="Picture 2" descr="An equation reads r equals correlation between log W t and log W hat g t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2962275"/>
            <a:ext cx="75438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41662" y="4005262"/>
            <a:ext cx="8673738" cy="1859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Step 5. Square the correlation to get a cross-validation </a:t>
            </a:r>
            <a:r>
              <a:rPr lang="en-US" altLang="en-US" dirty="0" smtClean="0"/>
              <a:t>R</a:t>
            </a:r>
            <a:r>
              <a:rPr lang="en-US" altLang="en-US" baseline="30000" dirty="0" smtClean="0"/>
              <a:t>2</a:t>
            </a:r>
          </a:p>
          <a:p>
            <a:pPr marL="0" indent="0">
              <a:buNone/>
            </a:pPr>
            <a:r>
              <a:rPr lang="en-US" altLang="en-US" dirty="0"/>
              <a:t>Since the model was optimized for the training sample, we expect less for the holdout. The </a:t>
            </a:r>
            <a:r>
              <a:rPr lang="en-US" altLang="en-US" dirty="0" smtClean="0"/>
              <a:t>difference (</a:t>
            </a:r>
            <a:r>
              <a:rPr lang="en-US" altLang="en-US" i="1" dirty="0" smtClean="0"/>
              <a:t>Training R</a:t>
            </a:r>
            <a:r>
              <a:rPr lang="en-US" altLang="en-US" i="1" baseline="30000" dirty="0" smtClean="0"/>
              <a:t>2 </a:t>
            </a:r>
            <a:r>
              <a:rPr lang="en-US" altLang="en-US" i="1" dirty="0" smtClean="0"/>
              <a:t>− Holdout R</a:t>
            </a:r>
            <a:r>
              <a:rPr lang="en-US" altLang="en-US" i="1" baseline="30000" dirty="0" smtClean="0"/>
              <a:t>2</a:t>
            </a:r>
            <a:r>
              <a:rPr lang="en-US" altLang="en-US" dirty="0" smtClean="0"/>
              <a:t>)is </a:t>
            </a:r>
            <a:r>
              <a:rPr lang="en-US" altLang="en-US" dirty="0"/>
              <a:t>known as </a:t>
            </a:r>
            <a:r>
              <a:rPr lang="en-US" altLang="en-US" i="1" dirty="0"/>
              <a:t>shrinkage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9068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 err="1"/>
              <a:t>KidsHoldoutA</a:t>
            </a:r>
            <a:r>
              <a:rPr lang="en-US" dirty="0"/>
              <a:t>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519886" cy="5660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Cross-validation correlation </a:t>
            </a:r>
            <a:r>
              <a:rPr lang="en-US" i="1" dirty="0"/>
              <a:t>r </a:t>
            </a:r>
            <a:r>
              <a:rPr lang="en-US" dirty="0"/>
              <a:t>= </a:t>
            </a:r>
            <a:r>
              <a:rPr lang="en-US" dirty="0" smtClean="0"/>
              <a:t>0.9226</a:t>
            </a:r>
            <a:endParaRPr lang="en-US" dirty="0"/>
          </a:p>
        </p:txBody>
      </p:sp>
      <p:pic>
        <p:nvPicPr>
          <p:cNvPr id="9" name="Picture 2" descr="An instruction reads, Prompt cor (hold out dollar log Wt minus log Wt Hat), [1] 0.9226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2188083"/>
            <a:ext cx="5681949" cy="78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3219125"/>
            <a:ext cx="8597538" cy="28768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Cross-validation </a:t>
            </a:r>
            <a:r>
              <a:rPr lang="en-US" i="1" dirty="0" smtClean="0">
                <a:solidFill>
                  <a:schemeClr val="tx1"/>
                </a:solidFill>
              </a:rPr>
              <a:t>R</a:t>
            </a:r>
            <a:r>
              <a:rPr lang="en-US" baseline="30000" dirty="0" smtClean="0">
                <a:solidFill>
                  <a:schemeClr val="tx1"/>
                </a:solidFill>
              </a:rPr>
              <a:t>2 </a:t>
            </a:r>
            <a:r>
              <a:rPr lang="en-US" dirty="0" smtClean="0">
                <a:solidFill>
                  <a:schemeClr val="tx1"/>
                </a:solidFill>
              </a:rPr>
              <a:t>= 0.9926</a:t>
            </a:r>
            <a:r>
              <a:rPr lang="en-US" baseline="30000" dirty="0" smtClean="0">
                <a:solidFill>
                  <a:schemeClr val="tx1"/>
                </a:solidFill>
              </a:rPr>
              <a:t>2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= 0.851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Recall: For the training </a:t>
            </a:r>
            <a:r>
              <a:rPr lang="en-US" dirty="0" smtClean="0">
                <a:solidFill>
                  <a:schemeClr val="tx1"/>
                </a:solidFill>
              </a:rPr>
              <a:t>data </a:t>
            </a:r>
            <a:r>
              <a:rPr lang="en-US" i="1" dirty="0">
                <a:solidFill>
                  <a:schemeClr val="tx1"/>
                </a:solidFill>
              </a:rPr>
              <a:t>R</a:t>
            </a:r>
            <a:r>
              <a:rPr lang="en-US" baseline="30000" dirty="0">
                <a:solidFill>
                  <a:schemeClr val="tx1"/>
                </a:solidFill>
              </a:rPr>
              <a:t>2 </a:t>
            </a:r>
            <a:r>
              <a:rPr lang="en-US" dirty="0">
                <a:solidFill>
                  <a:schemeClr val="tx1"/>
                </a:solidFill>
              </a:rPr>
              <a:t>= </a:t>
            </a:r>
            <a:r>
              <a:rPr lang="en-US" dirty="0" smtClean="0">
                <a:solidFill>
                  <a:schemeClr val="tx1"/>
                </a:solidFill>
              </a:rPr>
              <a:t>0.796</a:t>
            </a:r>
          </a:p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Shrinkage</a:t>
            </a:r>
            <a:r>
              <a:rPr lang="en-US" dirty="0" smtClean="0">
                <a:solidFill>
                  <a:schemeClr val="tx1"/>
                </a:solidFill>
              </a:rPr>
              <a:t> = 0.796 − 0.851 =</a:t>
            </a:r>
            <a:r>
              <a:rPr lang="en-US" dirty="0" smtClean="0"/>
              <a:t> −0.055</a:t>
            </a:r>
          </a:p>
          <a:p>
            <a:pPr marL="0" indent="0">
              <a:buNone/>
            </a:pPr>
            <a:r>
              <a:rPr lang="en-US" dirty="0"/>
              <a:t>This is a bit unusual. Negative shrinkage means the training model “explains” the holdout data even better than it does the training data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03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2263</TotalTime>
  <Words>379</Words>
  <Application>Microsoft Office PowerPoint</Application>
  <PresentationFormat>On-screen Show (4:3)</PresentationFormat>
  <Paragraphs>48</Paragraphs>
  <Slides>10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Equation</vt:lpstr>
      <vt:lpstr>Section 4.3</vt:lpstr>
      <vt:lpstr>Topic 4.3</vt:lpstr>
      <vt:lpstr>Cross-Validation</vt:lpstr>
      <vt:lpstr>Example: AnthroKids (1 of 2)</vt:lpstr>
      <vt:lpstr>Example: AnthroKids (2 of 2)</vt:lpstr>
      <vt:lpstr>How Does the Training Model Work for the Holdout Sample? (1 of 3)</vt:lpstr>
      <vt:lpstr>How Does the Training Model Work for the Holdout Sample? (2 of 3)</vt:lpstr>
      <vt:lpstr>How Does the Training Model Work for the Holdout Sample? (3 of 3)</vt:lpstr>
      <vt:lpstr>For KidsHoldoutA Data</vt:lpstr>
      <vt:lpstr>Double Cross-Validation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4.3</dc:title>
  <dc:creator>Canon</dc:creator>
  <cp:lastModifiedBy>Newton, Andy</cp:lastModifiedBy>
  <cp:revision>461</cp:revision>
  <dcterms:created xsi:type="dcterms:W3CDTF">2015-10-23T14:29:37Z</dcterms:created>
  <dcterms:modified xsi:type="dcterms:W3CDTF">2018-08-23T14:29:23Z</dcterms:modified>
</cp:coreProperties>
</file>